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6858000" cx="9144000"/>
  <p:notesSz cx="7010400" cy="923607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slide" Target="slides/slide2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68625" y="692700"/>
            <a:ext cx="4673825" cy="34635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01025" y="4387125"/>
            <a:ext cx="5608300" cy="41562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" name="Google Shape;37;p3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Lesson Objective: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Explain how mutations can increase genetic diversity.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" name="Google Shape;38;p3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39" name="Google Shape;39;p3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2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3" name="Google Shape;133;p12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2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35" name="Google Shape;135;p12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3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p13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3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47" name="Google Shape;147;p13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4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6" name="Google Shape;156;p14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4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58" name="Google Shape;158;p14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5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7" name="Google Shape;167;p15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5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69" name="Google Shape;169;p15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6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0" name="Google Shape;180;p16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6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82" name="Google Shape;182;p16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1" name="Google Shape;191;p17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7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93" name="Google Shape;193;p17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8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1" name="Google Shape;201;p18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8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203" name="Google Shape;203;p18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9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2" name="Google Shape;212;p19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9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214" name="Google Shape;214;p19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0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3" name="Google Shape;223;p20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0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225" name="Google Shape;225;p20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4" name="Google Shape;234;p21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" name="Google Shape;235;p21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236" name="Google Shape;236;p21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" name="Google Shape;44;p4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1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Lesson Objective</a:t>
            </a:r>
            <a:br>
              <a:rPr b="1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models to draw conclusions about the properties of atoms, ions, and molecules and the breaking and forming of bonds between these particles in chemical reactions.</a:t>
            </a:r>
            <a:endParaRPr b="1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4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46" name="Google Shape;46;p4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2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5" name="Google Shape;245;p22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2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247" name="Google Shape;247;p22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3:notes"/>
          <p:cNvSpPr txBox="1"/>
          <p:nvPr>
            <p:ph idx="1" type="body"/>
          </p:nvPr>
        </p:nvSpPr>
        <p:spPr>
          <a:xfrm>
            <a:off x="701025" y="4387125"/>
            <a:ext cx="5608300" cy="41562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3:notes"/>
          <p:cNvSpPr/>
          <p:nvPr>
            <p:ph idx="2" type="sldImg"/>
          </p:nvPr>
        </p:nvSpPr>
        <p:spPr>
          <a:xfrm>
            <a:off x="1168625" y="692700"/>
            <a:ext cx="4673825" cy="34635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" name="Google Shape;56;p5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5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58" name="Google Shape;58;p5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" name="Google Shape;66;p6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68" name="Google Shape;68;p6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" name="Google Shape;77;p7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7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79" name="Google Shape;79;p7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8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" name="Google Shape;89;p8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8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91" name="Google Shape;91;p8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9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0" name="Google Shape;100;p9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9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02" name="Google Shape;102;p9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1" name="Google Shape;111;p10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0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13" name="Google Shape;113;p10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2" name="Google Shape;122;p11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1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124" name="Google Shape;124;p11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  <a:defRPr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body"/>
          </p:nvPr>
        </p:nvSpPr>
        <p:spPr>
          <a:xfrm>
            <a:off x="457200" y="1151692"/>
            <a:ext cx="8229600" cy="4799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41148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Char char="•"/>
              <a:defRPr sz="2400">
                <a:latin typeface="Cambria"/>
                <a:ea typeface="Cambria"/>
                <a:cs typeface="Cambria"/>
                <a:sym typeface="Cambr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>
                <a:latin typeface="Cambria"/>
                <a:ea typeface="Cambria"/>
                <a:cs typeface="Cambria"/>
                <a:sym typeface="Cambr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Cambria"/>
                <a:ea typeface="Cambria"/>
                <a:cs typeface="Cambria"/>
                <a:sym typeface="Cambria"/>
              </a:defRPr>
            </a:lvl3pPr>
            <a:lvl4pPr indent="-3810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sz="2400">
                <a:latin typeface="Cambria"/>
                <a:ea typeface="Cambria"/>
                <a:cs typeface="Cambria"/>
                <a:sym typeface="Cambria"/>
              </a:defRPr>
            </a:lvl4pPr>
            <a:lvl5pPr indent="-3810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>
                <a:latin typeface="Cambria"/>
                <a:ea typeface="Cambria"/>
                <a:cs typeface="Cambria"/>
                <a:sym typeface="Cambria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457200" y="442000"/>
            <a:ext cx="8235757" cy="5504790"/>
            <a:chOff x="457200" y="442000"/>
            <a:chExt cx="8235757" cy="5504790"/>
          </a:xfrm>
        </p:grpSpPr>
        <p:sp>
          <p:nvSpPr>
            <p:cNvPr id="18" name="Google Shape;18;p3"/>
            <p:cNvSpPr/>
            <p:nvPr/>
          </p:nvSpPr>
          <p:spPr>
            <a:xfrm>
              <a:off x="457200" y="1603390"/>
              <a:ext cx="7251192" cy="4343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descr="HMH_vertical logo.png" id="19" name="Google Shape;19;p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042912" y="442000"/>
              <a:ext cx="1650045" cy="10393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Google Shape;20;p3"/>
          <p:cNvSpPr txBox="1"/>
          <p:nvPr>
            <p:ph type="ctrTitle"/>
          </p:nvPr>
        </p:nvSpPr>
        <p:spPr>
          <a:xfrm>
            <a:off x="706001" y="1662793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mbria"/>
              <a:buNone/>
              <a:defRPr b="1" sz="4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57200" y="1146175"/>
            <a:ext cx="399415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41148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Char char="•"/>
              <a:defRPr sz="2400">
                <a:latin typeface="Cambria"/>
                <a:ea typeface="Cambria"/>
                <a:cs typeface="Cambria"/>
                <a:sym typeface="Cambr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>
                <a:latin typeface="Cambria"/>
                <a:ea typeface="Cambria"/>
                <a:cs typeface="Cambria"/>
                <a:sym typeface="Cambr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Cambria"/>
                <a:ea typeface="Cambria"/>
                <a:cs typeface="Cambria"/>
                <a:sym typeface="Cambria"/>
              </a:defRPr>
            </a:lvl3pPr>
            <a:lvl4pPr indent="-3810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sz="2400">
                <a:latin typeface="Cambria"/>
                <a:ea typeface="Cambria"/>
                <a:cs typeface="Cambria"/>
                <a:sym typeface="Cambria"/>
              </a:defRPr>
            </a:lvl4pPr>
            <a:lvl5pPr indent="-3810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>
                <a:latin typeface="Cambria"/>
                <a:ea typeface="Cambria"/>
                <a:cs typeface="Cambria"/>
                <a:sym typeface="Cambria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ambria"/>
              <a:buNone/>
              <a:defRPr b="1" sz="28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ambria"/>
              <a:buNone/>
              <a:defRPr b="1" sz="28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457200" y="1146175"/>
            <a:ext cx="399415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b="1" sz="1800">
                <a:latin typeface="Cambria"/>
                <a:ea typeface="Cambria"/>
                <a:cs typeface="Cambria"/>
                <a:sym typeface="Cambri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57200" y="1785937"/>
            <a:ext cx="399415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6576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1800">
                <a:latin typeface="Cambria"/>
                <a:ea typeface="Cambria"/>
                <a:cs typeface="Cambria"/>
                <a:sym typeface="Cambria"/>
              </a:defRPr>
            </a:lvl1pPr>
            <a:lvl2pPr indent="-3429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>
                <a:latin typeface="Cambria"/>
                <a:ea typeface="Cambria"/>
                <a:cs typeface="Cambria"/>
                <a:sym typeface="Cambria"/>
              </a:defRPr>
            </a:lvl2pPr>
            <a:lvl3pPr indent="-3429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Cambria"/>
                <a:ea typeface="Cambria"/>
                <a:cs typeface="Cambria"/>
                <a:sym typeface="Cambr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>
                <a:latin typeface="Cambria"/>
                <a:ea typeface="Cambria"/>
                <a:cs typeface="Cambria"/>
                <a:sym typeface="Cambr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>
                <a:latin typeface="Cambria"/>
                <a:ea typeface="Cambria"/>
                <a:cs typeface="Cambria"/>
                <a:sym typeface="Cambria"/>
              </a:defRPr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ambria"/>
              <a:buNone/>
              <a:defRPr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ambria"/>
              <a:buNone/>
              <a:defRPr b="1" i="0" sz="28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51692"/>
            <a:ext cx="8229600" cy="4799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41148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3810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-3810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-3810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  <a:defRPr b="0" i="0" sz="2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-3810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»"/>
              <a:defRPr b="0" i="0" sz="2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HMH_horizontal logo.png"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824799" y="6399660"/>
            <a:ext cx="1912424" cy="348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/>
          <p:nvPr/>
        </p:nvSpPr>
        <p:spPr>
          <a:xfrm>
            <a:off x="0" y="0"/>
            <a:ext cx="6775704" cy="17373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6821424" y="0"/>
            <a:ext cx="2340864" cy="17417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hmhco.com/content/science/sciencedimensions/na/gr9-12/ete_biology_9780544535855_/book_pages/OPS/s9ml/glossary.xhtml#key-b5669345ty7yrga4530a53dfbgrtgh" TargetMode="External"/><Relationship Id="rId4" Type="http://schemas.openxmlformats.org/officeDocument/2006/relationships/hyperlink" Target="https://www.hmhco.com/content/science/sciencedimensions/na/gr9-12/ete_biology_9780544535855_/book_pages/OPS/s9ml/glossary.xhtml#key-hjjtyrhrgntyjyu45654y5667i689hnryrytumrth356jymnetynyu" TargetMode="External"/><Relationship Id="rId5" Type="http://schemas.openxmlformats.org/officeDocument/2006/relationships/hyperlink" Target="https://www.hmhco.com/content/science/sciencedimensions/na/gr9-12/ete_biology_9780544535855_/book_pages/OPS/s9ml/glossary.xhtml#key-hjjtyrhrgntyjyu45654y5667i689hnryrytumrth356jymnetynyu" TargetMode="External"/><Relationship Id="rId6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hmhco.com/content/science/sciencedimensions/na/gr9-12/ete_biology_9780544535855_/book_pages/OPS/s9ml/glossary.xhtml#key-vvooxxppee945954ihgjhbevg8uyervjdkfvopiewgkjkofdbffdbkjnb" TargetMode="External"/><Relationship Id="rId4" Type="http://schemas.openxmlformats.org/officeDocument/2006/relationships/hyperlink" Target="https://www.hmhco.com/content/science/sciencedimensions/na/gr9-12/ete_biology_9780544535855_/book_pages/OPS/s9ml/glossary.xhtml#key-somaticcel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hmhco.com/content/science/sciencedimensions/na/gr9-12/ete_biology_9780544535855_/book_pages/OPS/s9ml/glossary.xhtml#key-nmvjfghjyruyei8e3idfjfue4i9w3o9ieirutuy57574939ejhfbnvbnjsiksiwiw" TargetMode="External"/><Relationship Id="rId4" Type="http://schemas.openxmlformats.org/officeDocument/2006/relationships/hyperlink" Target="https://www.hmhco.com/content/science/sciencedimensions/na/gr9-12/ete_biology_9780544535855_/book_pages/OPS/s9ml/glossary.xhtml#key-mutagen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idx="4294967295" type="subTitle"/>
          </p:nvPr>
        </p:nvSpPr>
        <p:spPr>
          <a:xfrm>
            <a:off x="696995" y="1840108"/>
            <a:ext cx="6928755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840"/>
              <a:buFont typeface="Arial"/>
              <a:buNone/>
            </a:pPr>
            <a:r>
              <a:rPr b="1" i="0" lang="en-US" sz="3200" u="none" cap="none" strike="noStrike">
                <a:solidFill>
                  <a:srgbClr val="F2F2F2"/>
                </a:solidFill>
                <a:latin typeface="Cambria"/>
                <a:ea typeface="Cambria"/>
                <a:cs typeface="Cambria"/>
                <a:sym typeface="Cambria"/>
              </a:rPr>
              <a:t>Biology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840"/>
              <a:buFont typeface="Arial"/>
              <a:buNone/>
            </a:pPr>
            <a:r>
              <a:rPr b="1" i="0" lang="en-US" sz="3200" u="none" cap="none" strike="noStrike">
                <a:solidFill>
                  <a:srgbClr val="F2F2F2"/>
                </a:solidFill>
                <a:latin typeface="Cambria"/>
                <a:ea typeface="Cambria"/>
                <a:cs typeface="Cambria"/>
                <a:sym typeface="Cambria"/>
              </a:rPr>
              <a:t>Unit 7: Genetics and Heredity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840"/>
              <a:buFont typeface="Arial"/>
              <a:buNone/>
            </a:pPr>
            <a:r>
              <a:rPr b="1" i="0" lang="en-US" sz="3200" u="none" cap="none" strike="noStrike">
                <a:solidFill>
                  <a:srgbClr val="F2F2F2"/>
                </a:solidFill>
                <a:latin typeface="Cambria"/>
                <a:ea typeface="Cambria"/>
                <a:cs typeface="Cambria"/>
                <a:sym typeface="Cambria"/>
              </a:rPr>
              <a:t>Lesson 4: Mutations and Genetic Diversity</a:t>
            </a:r>
            <a:endParaRPr b="0" i="0" sz="32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 txBox="1"/>
          <p:nvPr>
            <p:ph type="title"/>
          </p:nvPr>
        </p:nvSpPr>
        <p:spPr>
          <a:xfrm>
            <a:off x="311100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Chromosomal Mutations</a:t>
            </a:r>
            <a:endParaRPr>
              <a:solidFill>
                <a:srgbClr val="00B05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8" name="Google Shape;138;p17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" name="Google Shape;139;p17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7 Lesson 4</a:t>
            </a:r>
            <a:endParaRPr/>
          </a:p>
        </p:txBody>
      </p:sp>
      <p:sp>
        <p:nvSpPr>
          <p:cNvPr id="140" name="Google Shape;140;p17"/>
          <p:cNvSpPr/>
          <p:nvPr/>
        </p:nvSpPr>
        <p:spPr>
          <a:xfrm>
            <a:off x="5125156" y="914354"/>
            <a:ext cx="3810000" cy="5262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38030"/>
              </a:buClr>
              <a:buSzPts val="2400"/>
              <a:buFont typeface="Arial"/>
              <a:buChar char="•"/>
            </a:pPr>
            <a:r>
              <a:rPr b="1" lang="en-US" sz="2400" u="sng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Chromosomal mutations</a:t>
            </a:r>
            <a:r>
              <a:rPr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 are changes in either chromosome segments or whole chromosomes.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393B3C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Mutations can have harmful effects, but they can also increase </a:t>
            </a:r>
            <a:r>
              <a:rPr b="1" lang="en-US" sz="2400" u="sng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</a:t>
            </a:r>
            <a:r>
              <a:rPr b="1" lang="en-US" sz="2400" u="sng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enetic variation</a:t>
            </a: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, or the variety of traits among individuals within a population.</a:t>
            </a:r>
            <a:endParaRPr sz="2400">
              <a:solidFill>
                <a:srgbClr val="393B3C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41" name="Google Shape;141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5679" y="1614309"/>
            <a:ext cx="4322841" cy="239324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7"/>
          <p:cNvSpPr/>
          <p:nvPr/>
        </p:nvSpPr>
        <p:spPr>
          <a:xfrm>
            <a:off x="311100" y="4184731"/>
            <a:ext cx="457200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5595B"/>
                </a:solidFill>
                <a:latin typeface="Cambria"/>
                <a:ea typeface="Cambria"/>
                <a:cs typeface="Cambria"/>
                <a:sym typeface="Cambria"/>
              </a:rPr>
              <a:t>When homologous chromosomes do not align properly during meiosis, gene duplication can occur. </a:t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/>
          <p:nvPr>
            <p:ph type="title"/>
          </p:nvPr>
        </p:nvSpPr>
        <p:spPr>
          <a:xfrm>
            <a:off x="311100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Chromosomal Mutations</a:t>
            </a:r>
            <a:endParaRPr>
              <a:solidFill>
                <a:srgbClr val="00B05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50" name="Google Shape;150;p18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" name="Google Shape;151;p18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7 Lesson 4</a:t>
            </a:r>
            <a:endParaRPr/>
          </a:p>
        </p:txBody>
      </p:sp>
      <p:sp>
        <p:nvSpPr>
          <p:cNvPr id="152" name="Google Shape;152;p18"/>
          <p:cNvSpPr/>
          <p:nvPr/>
        </p:nvSpPr>
        <p:spPr>
          <a:xfrm>
            <a:off x="575734" y="2274838"/>
            <a:ext cx="7964966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cap="none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MODEL</a:t>
            </a:r>
            <a:br>
              <a:rPr b="1" lang="en-US" sz="2400" cap="none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</a:br>
            <a:br>
              <a:rPr b="1" lang="en-US" sz="2400" cap="none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b="1" sz="2400" cap="none">
              <a:solidFill>
                <a:srgbClr val="393B3C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Draw a model illustrating how gene duplication and mutations can lead to a gene with a new function over the course of several generations.</a:t>
            </a:r>
            <a:endParaRPr b="1" i="0" sz="2400">
              <a:solidFill>
                <a:srgbClr val="393B3C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descr="A drawing of a person&#10;&#10;Description automatically generated" id="153" name="Google Shape;15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7361" y="286314"/>
            <a:ext cx="474345" cy="526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/>
          <p:nvPr>
            <p:ph type="title"/>
          </p:nvPr>
        </p:nvSpPr>
        <p:spPr>
          <a:xfrm>
            <a:off x="311100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Chromosomal Mutations</a:t>
            </a:r>
            <a:endParaRPr>
              <a:solidFill>
                <a:srgbClr val="00B05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61" name="Google Shape;161;p19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2" name="Google Shape;162;p19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7 Lesson 4</a:t>
            </a:r>
            <a:endParaRPr/>
          </a:p>
        </p:txBody>
      </p:sp>
      <p:pic>
        <p:nvPicPr>
          <p:cNvPr id="163" name="Google Shape;16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2772" y="807889"/>
            <a:ext cx="5236837" cy="392571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9"/>
          <p:cNvSpPr/>
          <p:nvPr/>
        </p:nvSpPr>
        <p:spPr>
          <a:xfrm>
            <a:off x="457200" y="4992259"/>
            <a:ext cx="846036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5595B"/>
                </a:solidFill>
                <a:latin typeface="Cambria"/>
                <a:ea typeface="Cambria"/>
                <a:cs typeface="Cambria"/>
                <a:sym typeface="Cambria"/>
              </a:rPr>
              <a:t>Gene translocation involves the exchange of genetic material between nonhomologous chromosomes.</a:t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100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Chromosomal Mutations</a:t>
            </a:r>
            <a:endParaRPr>
              <a:solidFill>
                <a:srgbClr val="00B05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72" name="Google Shape;172;p20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3" name="Google Shape;173;p20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7 Lesson 4</a:t>
            </a:r>
            <a:endParaRPr/>
          </a:p>
        </p:txBody>
      </p:sp>
      <p:pic>
        <p:nvPicPr>
          <p:cNvPr id="174" name="Google Shape;17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6600" y="2049400"/>
            <a:ext cx="5290800" cy="2974622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0"/>
          <p:cNvSpPr/>
          <p:nvPr/>
        </p:nvSpPr>
        <p:spPr>
          <a:xfrm>
            <a:off x="457200" y="849071"/>
            <a:ext cx="82296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Nondisjunction mutations occur when one or more homologous chromosomes do not separate during anaphase of meiosis.</a:t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578228" y="5174696"/>
            <a:ext cx="798754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C4E50"/>
                </a:solidFill>
                <a:latin typeface="Cambria"/>
                <a:ea typeface="Cambria"/>
                <a:cs typeface="Cambria"/>
                <a:sym typeface="Cambria"/>
              </a:rPr>
              <a:t>Draw a model to illustrate how a nondisjunction mutation could occur during either anaphase I or anaphase II of meiosis.</a:t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descr="A drawing of a person&#10;&#10;Description automatically generated" id="177" name="Google Shape;17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57361" y="286314"/>
            <a:ext cx="474345" cy="526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/>
          <p:nvPr>
            <p:ph type="title"/>
          </p:nvPr>
        </p:nvSpPr>
        <p:spPr>
          <a:xfrm>
            <a:off x="311100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Chromosomal Mutations</a:t>
            </a:r>
            <a:endParaRPr>
              <a:solidFill>
                <a:srgbClr val="00B05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85" name="Google Shape;185;p21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6" name="Google Shape;186;p21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7 Lesson 4</a:t>
            </a:r>
            <a:endParaRPr/>
          </a:p>
        </p:txBody>
      </p:sp>
      <p:sp>
        <p:nvSpPr>
          <p:cNvPr id="187" name="Google Shape;187;p21"/>
          <p:cNvSpPr/>
          <p:nvPr/>
        </p:nvSpPr>
        <p:spPr>
          <a:xfrm>
            <a:off x="330528" y="2090172"/>
            <a:ext cx="8482944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cap="none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EXPLAIN</a:t>
            </a:r>
            <a:br>
              <a:rPr b="1" lang="en-US" sz="2400" cap="none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b="1" sz="2400" cap="none">
              <a:solidFill>
                <a:srgbClr val="393B3C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Make a chart to organize and describe the main types of mutations you have learned about so far. Then use your chart to help you write an explanation for these questions: When is a mutation likely to increase genetic variation? When is a mutation likely to have harmful effects?</a:t>
            </a:r>
            <a:endParaRPr b="1" i="0" sz="2400">
              <a:solidFill>
                <a:srgbClr val="393B3C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descr="A drawing of a person&#10;&#10;Description automatically generated" id="188" name="Google Shape;18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7361" y="286314"/>
            <a:ext cx="474345" cy="526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>
            <p:ph type="title"/>
          </p:nvPr>
        </p:nvSpPr>
        <p:spPr>
          <a:xfrm>
            <a:off x="311100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Effects of Mutations</a:t>
            </a:r>
            <a:endParaRPr>
              <a:solidFill>
                <a:srgbClr val="00B05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96" name="Google Shape;196;p22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7" name="Google Shape;197;p22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7 Lesson 4</a:t>
            </a: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522229" y="2121195"/>
            <a:ext cx="8099542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93B3C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There are two major types of cells in the body: body cells and germ cells. </a:t>
            </a:r>
            <a:r>
              <a:rPr b="1" lang="en-US" sz="2400" u="sng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Germ cells</a:t>
            </a:r>
            <a:r>
              <a:rPr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 are involved in the formation of gametes. 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393B3C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93B3C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Body cells, or </a:t>
            </a:r>
            <a:r>
              <a:rPr b="1" lang="en-US" sz="2400" u="sng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somatic cells</a:t>
            </a:r>
            <a:r>
              <a:rPr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, include all other cells of the body. Mutations happen in both of these cell types, but only mutations in germ cells may be passed from parent to offspring. </a:t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/>
          <p:nvPr>
            <p:ph type="title"/>
          </p:nvPr>
        </p:nvSpPr>
        <p:spPr>
          <a:xfrm>
            <a:off x="311100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Effects of Mutations</a:t>
            </a:r>
            <a:endParaRPr>
              <a:solidFill>
                <a:srgbClr val="00B05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06" name="Google Shape;206;p23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7" name="Google Shape;207;p23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7 Lesson 4</a:t>
            </a:r>
            <a:endParaRPr/>
          </a:p>
        </p:txBody>
      </p:sp>
      <p:pic>
        <p:nvPicPr>
          <p:cNvPr id="208" name="Google Shape;20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4681" y="745066"/>
            <a:ext cx="4954638" cy="504168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3"/>
          <p:cNvSpPr/>
          <p:nvPr/>
        </p:nvSpPr>
        <p:spPr>
          <a:xfrm>
            <a:off x="1103489" y="5882101"/>
            <a:ext cx="693702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5595B"/>
                </a:solidFill>
                <a:latin typeface="Cambria"/>
                <a:ea typeface="Cambria"/>
                <a:cs typeface="Cambria"/>
                <a:sym typeface="Cambria"/>
              </a:rPr>
              <a:t>Mutations can occur in gametes and in body cells.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 txBox="1"/>
          <p:nvPr>
            <p:ph type="title"/>
          </p:nvPr>
        </p:nvSpPr>
        <p:spPr>
          <a:xfrm>
            <a:off x="311100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Effects of Mutations</a:t>
            </a:r>
            <a:b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</a:br>
            <a:endParaRPr>
              <a:solidFill>
                <a:srgbClr val="00B05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17" name="Google Shape;217;p24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8" name="Google Shape;218;p24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7 Lesson 4</a:t>
            </a:r>
            <a:endParaRPr/>
          </a:p>
        </p:txBody>
      </p:sp>
      <p:pic>
        <p:nvPicPr>
          <p:cNvPr id="219" name="Google Shape;21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950" y="914354"/>
            <a:ext cx="8674100" cy="28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4"/>
          <p:cNvSpPr/>
          <p:nvPr/>
        </p:nvSpPr>
        <p:spPr>
          <a:xfrm>
            <a:off x="457200" y="3740962"/>
            <a:ext cx="8229600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93B3C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Genetic variation, or genetic diversity, is the variety of genes within a population.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93B3C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93B3C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Genetic diversity is the basis of a process called natural selection. In natural selection, environmental factors “select for” phenotypes that allow organisms to better survive and reproduce.</a:t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>
            <p:ph type="title"/>
          </p:nvPr>
        </p:nvSpPr>
        <p:spPr>
          <a:xfrm>
            <a:off x="311100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Effects of Mutations</a:t>
            </a:r>
            <a:b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</a:br>
            <a:endParaRPr>
              <a:solidFill>
                <a:srgbClr val="00B05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28" name="Google Shape;228;p25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" name="Google Shape;229;p25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7 Lesson 4</a:t>
            </a:r>
            <a:endParaRPr/>
          </a:p>
        </p:txBody>
      </p:sp>
      <p:sp>
        <p:nvSpPr>
          <p:cNvPr id="230" name="Google Shape;230;p25"/>
          <p:cNvSpPr/>
          <p:nvPr/>
        </p:nvSpPr>
        <p:spPr>
          <a:xfrm>
            <a:off x="311099" y="2090172"/>
            <a:ext cx="8392633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cap="none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EXPLAIN</a:t>
            </a:r>
            <a:br>
              <a:rPr b="1" lang="en-US" sz="2400" cap="none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b="1" sz="2400" cap="none">
              <a:solidFill>
                <a:srgbClr val="393B3C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In some cases, mutations that have some harmful effects continue to persist in certain human populations. Why might a mutation with detrimental effects persist in a given population?</a:t>
            </a:r>
            <a:endParaRPr b="1" i="0" sz="2400">
              <a:solidFill>
                <a:srgbClr val="393B3C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descr="A drawing of a person&#10;&#10;Description automatically generated" id="231" name="Google Shape;23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7361" y="286314"/>
            <a:ext cx="474345" cy="526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6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9" name="Google Shape;239;p26"/>
          <p:cNvSpPr txBox="1"/>
          <p:nvPr/>
        </p:nvSpPr>
        <p:spPr>
          <a:xfrm>
            <a:off x="311099" y="218582"/>
            <a:ext cx="8561967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800"/>
              <a:buFont typeface="Cambria"/>
              <a:buNone/>
            </a:pPr>
            <a:r>
              <a:rPr b="1" lang="en-US" sz="2800">
                <a:solidFill>
                  <a:srgbClr val="7030A0"/>
                </a:solidFill>
                <a:latin typeface="Cambria"/>
                <a:ea typeface="Cambria"/>
                <a:cs typeface="Cambria"/>
                <a:sym typeface="Cambria"/>
              </a:rPr>
              <a:t>Continue Your Exploration</a:t>
            </a:r>
            <a:endParaRPr/>
          </a:p>
        </p:txBody>
      </p:sp>
      <p:sp>
        <p:nvSpPr>
          <p:cNvPr id="240" name="Google Shape;240;p26"/>
          <p:cNvSpPr/>
          <p:nvPr/>
        </p:nvSpPr>
        <p:spPr>
          <a:xfrm>
            <a:off x="2286000" y="3013502"/>
            <a:ext cx="4572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p26"/>
          <p:cNvSpPr/>
          <p:nvPr/>
        </p:nvSpPr>
        <p:spPr>
          <a:xfrm>
            <a:off x="311099" y="1366719"/>
            <a:ext cx="8375701" cy="38779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Choose one of the paths below to continue your exploration: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b="1"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Testing UV-Protective Fabrics</a:t>
            </a:r>
            <a:endParaRPr/>
          </a:p>
          <a:p>
            <a:pPr indent="-1841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b="1"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Mutations and Human Health</a:t>
            </a:r>
            <a:endParaRPr/>
          </a:p>
          <a:p>
            <a:pPr indent="-1841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b="1"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p53: The Tumor Suppressor Gene</a:t>
            </a:r>
            <a:endParaRPr/>
          </a:p>
          <a:p>
            <a:pPr indent="-1841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b="1"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Investigating Melanism</a:t>
            </a:r>
            <a:endParaRPr/>
          </a:p>
        </p:txBody>
      </p:sp>
      <p:sp>
        <p:nvSpPr>
          <p:cNvPr id="242" name="Google Shape;242;p26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7 Lesson 4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>
            <p:ph type="title"/>
          </p:nvPr>
        </p:nvSpPr>
        <p:spPr>
          <a:xfrm>
            <a:off x="311100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Can You Explain It?</a:t>
            </a:r>
            <a:endParaRPr/>
          </a:p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drawing of a person&#10;&#10;Description automatically generated" id="50" name="Google Shape;5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7361" y="286314"/>
            <a:ext cx="474345" cy="526415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9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7 Lesson 4</a:t>
            </a:r>
            <a:endParaRPr/>
          </a:p>
        </p:txBody>
      </p:sp>
      <p:pic>
        <p:nvPicPr>
          <p:cNvPr id="52" name="Google Shape;5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100" y="1657452"/>
            <a:ext cx="5301888" cy="397447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/>
          <p:nvPr/>
        </p:nvSpPr>
        <p:spPr>
          <a:xfrm>
            <a:off x="5945689" y="2023281"/>
            <a:ext cx="2748844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C4E50"/>
                </a:solidFill>
                <a:latin typeface="Cambria"/>
                <a:ea typeface="Cambria"/>
                <a:cs typeface="Cambria"/>
                <a:sym typeface="Cambria"/>
              </a:rPr>
              <a:t>Why might the HbS allele be more common in some parts of the world than in others? What do you think causes this pattern?</a:t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 txBox="1"/>
          <p:nvPr>
            <p:ph type="title"/>
          </p:nvPr>
        </p:nvSpPr>
        <p:spPr>
          <a:xfrm>
            <a:off x="311100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Can You Explain It?</a:t>
            </a:r>
            <a:endParaRPr/>
          </a:p>
        </p:txBody>
      </p:sp>
      <p:sp>
        <p:nvSpPr>
          <p:cNvPr id="250" name="Google Shape;250;p27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drawing of a person&#10;&#10;Description automatically generated" id="251" name="Google Shape;25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7361" y="286314"/>
            <a:ext cx="474345" cy="52641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7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7 Lesson 4</a:t>
            </a:r>
            <a:endParaRPr/>
          </a:p>
        </p:txBody>
      </p:sp>
      <p:sp>
        <p:nvSpPr>
          <p:cNvPr id="253" name="Google Shape;253;p27"/>
          <p:cNvSpPr/>
          <p:nvPr/>
        </p:nvSpPr>
        <p:spPr>
          <a:xfrm>
            <a:off x="311100" y="1387965"/>
            <a:ext cx="8620606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Why is the HbS allele more common in some populations than in others? Answer the following questions in your explanation.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93B3C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93B3C"/>
              </a:buClr>
              <a:buSzPts val="2400"/>
              <a:buFont typeface="Cambria"/>
              <a:buAutoNum type="arabicPeriod"/>
            </a:pPr>
            <a:r>
              <a:rPr b="1"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How do changes in DNA lead to changes in the structure of red blood cells in people with the HbS allele?</a:t>
            </a:r>
            <a:br>
              <a:rPr b="1"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b="1" sz="2400">
              <a:solidFill>
                <a:srgbClr val="393B3C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93B3C"/>
              </a:buClr>
              <a:buSzPts val="2400"/>
              <a:buFont typeface="Cambria"/>
              <a:buAutoNum type="arabicPeriod"/>
            </a:pPr>
            <a:r>
              <a:rPr b="1"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Is the phenotype that corresponds to the HbS allele harmful, beneficial, or both? Explain your answer.</a:t>
            </a:r>
            <a:br>
              <a:rPr b="1"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b="1" sz="2400">
              <a:solidFill>
                <a:srgbClr val="393B3C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93B3C"/>
              </a:buClr>
              <a:buSzPts val="2400"/>
              <a:buFont typeface="Cambria"/>
              <a:buAutoNum type="arabicPeriod"/>
            </a:pPr>
            <a:r>
              <a:rPr b="1"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Why is the frequency of the HbS allele higher in areas near Earth's equator, such as parts of Africa and the Mediterranean?</a:t>
            </a:r>
            <a:endParaRPr b="1" i="0" sz="2400">
              <a:solidFill>
                <a:srgbClr val="393B3C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/>
              <a:t>Image Credits</a:t>
            </a:r>
            <a:endParaRPr/>
          </a:p>
        </p:txBody>
      </p:sp>
      <p:sp>
        <p:nvSpPr>
          <p:cNvPr id="259" name="Google Shape;259;p28"/>
          <p:cNvSpPr txBox="1"/>
          <p:nvPr>
            <p:ph idx="1" type="body"/>
          </p:nvPr>
        </p:nvSpPr>
        <p:spPr>
          <a:xfrm>
            <a:off x="457200" y="1151692"/>
            <a:ext cx="8229600" cy="4799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</a:pPr>
            <a:r>
              <a:rPr b="1" lang="en-US"/>
              <a:t>Unit 7 Lesson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</a:pPr>
            <a:r>
              <a:rPr i="1" lang="en-US"/>
              <a:t>karyotype</a:t>
            </a:r>
            <a:r>
              <a:rPr lang="en-US"/>
              <a:t> ©L. Willatt/East Anglian Regional Genetics Service/Science Source; </a:t>
            </a:r>
            <a:r>
              <a:rPr i="1" lang="en-US"/>
              <a:t>blood cells</a:t>
            </a:r>
            <a:r>
              <a:rPr lang="en-US"/>
              <a:t> ©Science Picture Co./Getty Images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</a:pPr>
            <a:r>
              <a:t/>
            </a:r>
            <a:endParaRPr b="1"/>
          </a:p>
        </p:txBody>
      </p:sp>
      <p:sp>
        <p:nvSpPr>
          <p:cNvPr id="260" name="Google Shape;260;p28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311100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Gene Mutations</a:t>
            </a:r>
            <a:endParaRPr/>
          </a:p>
        </p:txBody>
      </p:sp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" name="Google Shape;62;p10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7 Lesson 4</a:t>
            </a:r>
            <a:endParaRPr/>
          </a:p>
        </p:txBody>
      </p:sp>
      <p:sp>
        <p:nvSpPr>
          <p:cNvPr id="63" name="Google Shape;63;p10"/>
          <p:cNvSpPr/>
          <p:nvPr/>
        </p:nvSpPr>
        <p:spPr>
          <a:xfrm>
            <a:off x="595541" y="1511144"/>
            <a:ext cx="7660717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93B3C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 </a:t>
            </a:r>
            <a:r>
              <a:rPr b="1" lang="en-US" sz="2400" u="sng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Gene mutations</a:t>
            </a:r>
            <a:r>
              <a:rPr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 are changes in the DNA sequence of a single gene.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393B3C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en-US" sz="2400" u="sng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Mutagens</a:t>
            </a: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are agents in the environment that can change DNA or increase the frequency of mutation in organisms.</a:t>
            </a:r>
            <a:endParaRPr sz="2400">
              <a:solidFill>
                <a:srgbClr val="393B3C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type="title"/>
          </p:nvPr>
        </p:nvSpPr>
        <p:spPr>
          <a:xfrm>
            <a:off x="311100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Gene Mutations</a:t>
            </a:r>
            <a:endParaRPr/>
          </a:p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" name="Google Shape;72;p11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7 Lesson 4</a:t>
            </a:r>
            <a:endParaRPr/>
          </a:p>
        </p:txBody>
      </p:sp>
      <p:pic>
        <p:nvPicPr>
          <p:cNvPr id="73" name="Google Shape;7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100" y="1591523"/>
            <a:ext cx="3905955" cy="4106333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1"/>
          <p:cNvSpPr/>
          <p:nvPr/>
        </p:nvSpPr>
        <p:spPr>
          <a:xfrm>
            <a:off x="4622144" y="2964303"/>
            <a:ext cx="421075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5595B"/>
                </a:solidFill>
                <a:latin typeface="Cambria"/>
                <a:ea typeface="Cambria"/>
                <a:cs typeface="Cambria"/>
                <a:sym typeface="Cambria"/>
              </a:rPr>
              <a:t>A thymine dimer occurs when UV light causes two thymine bases to bond to one another.</a:t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title"/>
          </p:nvPr>
        </p:nvSpPr>
        <p:spPr>
          <a:xfrm>
            <a:off x="311100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Gene Mutations</a:t>
            </a:r>
            <a:b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>
                <a:solidFill>
                  <a:srgbClr val="00B050"/>
                </a:solidFill>
                <a:latin typeface="Cambria"/>
                <a:ea typeface="Cambria"/>
                <a:cs typeface="Cambria"/>
                <a:sym typeface="Cambria"/>
              </a:rPr>
              <a:t>Cause and Effect</a:t>
            </a:r>
            <a:endParaRPr/>
          </a:p>
        </p:txBody>
      </p:sp>
      <p:sp>
        <p:nvSpPr>
          <p:cNvPr id="82" name="Google Shape;82;p12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" name="Google Shape;83;p12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7 Lesson 4</a:t>
            </a:r>
            <a:endParaRPr/>
          </a:p>
        </p:txBody>
      </p:sp>
      <p:pic>
        <p:nvPicPr>
          <p:cNvPr id="84" name="Google Shape;8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211" y="1488722"/>
            <a:ext cx="5176602" cy="388055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/>
          <p:nvPr/>
        </p:nvSpPr>
        <p:spPr>
          <a:xfrm>
            <a:off x="5568042" y="1407617"/>
            <a:ext cx="3460043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93B3C"/>
              </a:buClr>
              <a:buSzPts val="2400"/>
              <a:buFont typeface="Cambria"/>
              <a:buAutoNum type="arabicPeriod"/>
            </a:pPr>
            <a:r>
              <a:rPr b="1"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Which mutations changed the identity of the amino acid as compared to the normal sequence?</a:t>
            </a:r>
            <a:br>
              <a:rPr b="1"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b="1" sz="2400">
              <a:solidFill>
                <a:srgbClr val="393B3C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93B3C"/>
              </a:buClr>
              <a:buSzPts val="2400"/>
              <a:buFont typeface="Cambria"/>
              <a:buAutoNum type="arabicPeriod"/>
            </a:pPr>
            <a:r>
              <a:rPr b="1"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If you had to make names for the three types of mutations you analyzed, what would they be?</a:t>
            </a:r>
            <a:endParaRPr b="1" i="0" sz="2400">
              <a:solidFill>
                <a:srgbClr val="393B3C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descr="A drawing of a person&#10;&#10;Description automatically generated" id="86" name="Google Shape;8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57361" y="286314"/>
            <a:ext cx="474345" cy="526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>
            <p:ph type="title"/>
          </p:nvPr>
        </p:nvSpPr>
        <p:spPr>
          <a:xfrm>
            <a:off x="311100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Gene Mutations</a:t>
            </a:r>
            <a:endParaRPr>
              <a:solidFill>
                <a:srgbClr val="00B05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4" name="Google Shape;94;p13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" name="Google Shape;95;p13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7 Lesson 4</a:t>
            </a:r>
            <a:endParaRPr/>
          </a:p>
        </p:txBody>
      </p:sp>
      <p:pic>
        <p:nvPicPr>
          <p:cNvPr id="96" name="Google Shape;9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100" y="1777789"/>
            <a:ext cx="4980831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3"/>
          <p:cNvSpPr/>
          <p:nvPr/>
        </p:nvSpPr>
        <p:spPr>
          <a:xfrm>
            <a:off x="5677656" y="2090172"/>
            <a:ext cx="3155244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Sickle cell anemia is caused by a point mutation that alters the gene that codes for the hemoglobin protein in red blood cells. </a:t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/>
          <p:nvPr>
            <p:ph type="title"/>
          </p:nvPr>
        </p:nvSpPr>
        <p:spPr>
          <a:xfrm>
            <a:off x="311100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Gene Mutations</a:t>
            </a:r>
            <a:endParaRPr>
              <a:solidFill>
                <a:srgbClr val="00B05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5" name="Google Shape;105;p14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" name="Google Shape;106;p14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7 Lesson 4</a:t>
            </a:r>
            <a:endParaRPr/>
          </a:p>
        </p:txBody>
      </p:sp>
      <p:pic>
        <p:nvPicPr>
          <p:cNvPr id="107" name="Google Shape;10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6721" y="791308"/>
            <a:ext cx="7890556" cy="48903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4"/>
          <p:cNvSpPr/>
          <p:nvPr/>
        </p:nvSpPr>
        <p:spPr>
          <a:xfrm>
            <a:off x="750710" y="5651193"/>
            <a:ext cx="764257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5595B"/>
                </a:solidFill>
                <a:latin typeface="Cambria"/>
                <a:ea typeface="Cambria"/>
                <a:cs typeface="Cambria"/>
                <a:sym typeface="Cambria"/>
              </a:rPr>
              <a:t>Sickle cell anemia results from a mutation that alters the structure of hemoglobin.</a:t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/>
          <p:nvPr>
            <p:ph type="title"/>
          </p:nvPr>
        </p:nvSpPr>
        <p:spPr>
          <a:xfrm>
            <a:off x="311100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Gene Mutations</a:t>
            </a:r>
            <a:endParaRPr>
              <a:solidFill>
                <a:srgbClr val="00B05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6" name="Google Shape;116;p15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5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7 Lesson 4</a:t>
            </a:r>
            <a:endParaRPr/>
          </a:p>
        </p:txBody>
      </p:sp>
      <p:sp>
        <p:nvSpPr>
          <p:cNvPr id="118" name="Google Shape;118;p15"/>
          <p:cNvSpPr/>
          <p:nvPr/>
        </p:nvSpPr>
        <p:spPr>
          <a:xfrm>
            <a:off x="798251" y="2459504"/>
            <a:ext cx="8116710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cap="none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MODEL</a:t>
            </a:r>
            <a:br>
              <a:rPr b="1" lang="en-US" sz="2400" cap="none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b="1" sz="2400" cap="none">
              <a:solidFill>
                <a:srgbClr val="393B3C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Draw a flow chart to illustrate how a change in a nucleotide in a DNA strand leads to symptoms experienced by those with sickle cell anemia.</a:t>
            </a:r>
            <a:endParaRPr b="1" i="0" sz="2400">
              <a:solidFill>
                <a:srgbClr val="393B3C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descr="A drawing of a person&#10;&#10;Description automatically generated" id="119" name="Google Shape;11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7361" y="286314"/>
            <a:ext cx="474345" cy="526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/>
          <p:nvPr>
            <p:ph type="title"/>
          </p:nvPr>
        </p:nvSpPr>
        <p:spPr>
          <a:xfrm>
            <a:off x="311100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Gene Mutations</a:t>
            </a:r>
            <a:endParaRPr>
              <a:solidFill>
                <a:srgbClr val="00B05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7" name="Google Shape;127;p16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8" name="Google Shape;128;p16"/>
          <p:cNvSpPr txBox="1"/>
          <p:nvPr/>
        </p:nvSpPr>
        <p:spPr>
          <a:xfrm>
            <a:off x="7298064" y="-55968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7 Lesson 4</a:t>
            </a:r>
            <a:endParaRPr/>
          </a:p>
        </p:txBody>
      </p:sp>
      <p:sp>
        <p:nvSpPr>
          <p:cNvPr id="129" name="Google Shape;129;p16"/>
          <p:cNvSpPr/>
          <p:nvPr/>
        </p:nvSpPr>
        <p:spPr>
          <a:xfrm>
            <a:off x="311100" y="1351508"/>
            <a:ext cx="8347478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cap="none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ANALYZE</a:t>
            </a:r>
            <a:br>
              <a:rPr b="1" lang="en-US" sz="2400" cap="none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b="1" sz="2400" cap="none">
              <a:solidFill>
                <a:srgbClr val="393B3C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People with sickle cell anemia have two copies of the gene. People with one copy are carriers and do not have the disease.</a:t>
            </a:r>
            <a:br>
              <a:rPr b="1"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b="1" sz="2400">
              <a:solidFill>
                <a:srgbClr val="393B3C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Is the sickle cell allele dominant or recessive? Explain how you know.</a:t>
            </a:r>
            <a:br>
              <a:rPr b="1"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b="1" sz="2400">
              <a:solidFill>
                <a:srgbClr val="393B3C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93B3C"/>
                </a:solidFill>
                <a:latin typeface="Cambria"/>
                <a:ea typeface="Cambria"/>
                <a:cs typeface="Cambria"/>
                <a:sym typeface="Cambria"/>
              </a:rPr>
              <a:t>If two carriers have children, what is the probability of one of their children having the disease?</a:t>
            </a:r>
            <a:endParaRPr b="1" i="0" sz="2400">
              <a:solidFill>
                <a:srgbClr val="393B3C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descr="A drawing of a person&#10;&#10;Description automatically generated" id="130" name="Google Shape;13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7361" y="286314"/>
            <a:ext cx="474345" cy="526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MH_PPT_TemplateF">
  <a:themeElements>
    <a:clrScheme name="HMH">
      <a:dk1>
        <a:srgbClr val="54585A"/>
      </a:dk1>
      <a:lt1>
        <a:srgbClr val="FFFFFF"/>
      </a:lt1>
      <a:dk2>
        <a:srgbClr val="F2A900"/>
      </a:dk2>
      <a:lt2>
        <a:srgbClr val="898D8D"/>
      </a:lt2>
      <a:accent1>
        <a:srgbClr val="6F83C1"/>
      </a:accent1>
      <a:accent2>
        <a:srgbClr val="CE3D95"/>
      </a:accent2>
      <a:accent3>
        <a:srgbClr val="00A8C8"/>
      </a:accent3>
      <a:accent4>
        <a:srgbClr val="EF4E45"/>
      </a:accent4>
      <a:accent5>
        <a:srgbClr val="B2B935"/>
      </a:accent5>
      <a:accent6>
        <a:srgbClr val="ED2C67"/>
      </a:accent6>
      <a:hlink>
        <a:srgbClr val="F48132"/>
      </a:hlink>
      <a:folHlink>
        <a:srgbClr val="72BE4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